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59" r:id="rId3"/>
    <p:sldId id="274" r:id="rId4"/>
    <p:sldId id="275" r:id="rId5"/>
    <p:sldId id="260" r:id="rId6"/>
    <p:sldId id="261" r:id="rId7"/>
    <p:sldId id="265" r:id="rId8"/>
    <p:sldId id="266" r:id="rId9"/>
    <p:sldId id="262" r:id="rId10"/>
    <p:sldId id="263" r:id="rId11"/>
    <p:sldId id="264" r:id="rId12"/>
    <p:sldId id="267" r:id="rId13"/>
    <p:sldId id="271" r:id="rId14"/>
    <p:sldId id="272" r:id="rId15"/>
    <p:sldId id="273" r:id="rId16"/>
    <p:sldId id="268" r:id="rId17"/>
    <p:sldId id="277" r:id="rId18"/>
    <p:sldId id="276" r:id="rId19"/>
    <p:sldId id="269" r:id="rId20"/>
  </p:sldIdLst>
  <p:sldSz cx="9144000" cy="6858000" type="screen4x3"/>
  <p:notesSz cx="6797675" cy="99282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7BAB9B-C5A1-4790-8FA0-7D3872EBE43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FD64869-B0C4-42A3-8B1D-44E74127A4E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89F27-C319-4B80-BC7F-6990816C35CF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  <p:sp>
        <p:nvSpPr>
          <p:cNvPr id="5123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40DA28-4CBD-41D6-9A14-453F38733914}" type="slidenum">
              <a:rPr lang="en-US" altLang="en-US"/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5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68878-9E3B-4007-87FB-C6035AEC54D0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/>
          </a:p>
        </p:txBody>
      </p:sp>
      <p:sp>
        <p:nvSpPr>
          <p:cNvPr id="7171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D2F393B-29E8-4FE4-91B3-4B477DDEA1F1}" type="slidenum">
              <a:rPr lang="en-US" altLang="en-US"/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32648B-D10E-483B-9CA4-D79D09E9B92C}" type="slidenum">
              <a:rPr lang="en-GB" altLang="en-US" smtClean="0"/>
              <a:pPr>
                <a:spcBef>
                  <a:spcPct val="0"/>
                </a:spcBef>
              </a:pPr>
              <a:t>5</a:t>
            </a:fld>
            <a:endParaRPr lang="en-GB" altLang="en-US"/>
          </a:p>
        </p:txBody>
      </p:sp>
      <p:sp>
        <p:nvSpPr>
          <p:cNvPr id="11267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D38E55B-3CCD-42E5-9110-5387F5230974}" type="slidenum">
              <a:rPr lang="en-US" altLang="en-US"/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12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B83EC0-3E2B-4537-BF6A-06D5A9178607}" type="slidenum">
              <a:rPr lang="en-GB" altLang="en-US" smtClean="0"/>
              <a:pPr>
                <a:spcBef>
                  <a:spcPct val="0"/>
                </a:spcBef>
              </a:pPr>
              <a:t>19</a:t>
            </a:fld>
            <a:endParaRPr lang="en-GB" altLang="en-US"/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D84555-8069-4569-8759-9574D0BB2FCB}" type="slidenum">
              <a:rPr lang="en-US" altLang="en-US"/>
              <a:pPr algn="r" eaLnBrk="1" hangingPunct="1"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95E31-0734-4FA4-8CD4-E3936EFA97E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228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79545-19ED-47F4-B022-5931B07A53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5152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61E80-1E41-447B-AD48-507A1FA530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507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9896D-9A2F-4BF7-8454-E09842B10A7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084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25F3D-E77B-4917-88F8-8897A53F907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4700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1C0AD-9547-49F4-97C4-D1EF5C37D5B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6398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E8F9C-F083-470E-A59A-A279420D4F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1645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82C4E-74F9-46C1-8E94-08DD2D4FC20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0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C49CC-5802-4676-997B-800998C9AD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42490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56A00-05EF-46C1-876B-EE6030EDAC2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6488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E439F-CE81-4BA8-8B61-7F9FD7197A3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4149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78B050D-56B0-4B8C-A52A-6B4EC457F72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image" Target="../media/image1.pn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83" y="-15358"/>
            <a:ext cx="9214119" cy="687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279830" y="13063"/>
            <a:ext cx="6194425" cy="2619375"/>
          </a:xfrm>
          <a:ln>
            <a:miter lim="800000"/>
            <a:headEnd/>
            <a:tailEnd/>
          </a:ln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15000" b="1" kern="1200" cap="all" dirty="0">
                <a:ln w="6350">
                  <a:noFill/>
                </a:ln>
                <a:solidFill>
                  <a:schemeClr val="bg1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logo" pitchFamily="34" charset="0"/>
              </a:rPr>
              <a:t>CLC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92137" y="4695477"/>
            <a:ext cx="7991475" cy="1690688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70000"/>
              </a:lnSpc>
              <a:buFontTx/>
              <a:buNone/>
              <a:defRPr/>
            </a:pPr>
            <a:endParaRPr lang="en-GB" sz="3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0" indent="0" algn="ctr" eaLnBrk="1" hangingPunct="1">
              <a:lnSpc>
                <a:spcPct val="70000"/>
              </a:lnSpc>
              <a:buFontTx/>
              <a:buNone/>
              <a:defRPr/>
            </a:pPr>
            <a:r>
              <a:rPr lang="en-GB" sz="3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marL="0" indent="0" algn="ctr" eaLnBrk="1" hangingPunct="1">
              <a:lnSpc>
                <a:spcPct val="70000"/>
              </a:lnSpc>
              <a:buFontTx/>
              <a:buNone/>
              <a:defRPr/>
            </a:pPr>
            <a:r>
              <a:rPr lang="en-GB" sz="3800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Induction Presentation</a:t>
            </a:r>
            <a:endParaRPr lang="en-GB" sz="25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70000"/>
              </a:lnSpc>
              <a:buFontTx/>
              <a:buNone/>
              <a:defRPr/>
            </a:pPr>
            <a:endParaRPr lang="en-GB" sz="3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4101" name="Group 5"/>
          <p:cNvGrpSpPr>
            <a:grpSpLocks/>
          </p:cNvGrpSpPr>
          <p:nvPr/>
        </p:nvGrpSpPr>
        <p:grpSpPr bwMode="auto">
          <a:xfrm>
            <a:off x="3873500" y="2635250"/>
            <a:ext cx="1130300" cy="1514475"/>
            <a:chOff x="4252347" y="2820740"/>
            <a:chExt cx="1008512" cy="1295893"/>
          </a:xfrm>
        </p:grpSpPr>
        <p:sp>
          <p:nvSpPr>
            <p:cNvPr id="4106" name="Oval 9"/>
            <p:cNvSpPr>
              <a:spLocks noChangeArrowheads="1"/>
            </p:cNvSpPr>
            <p:nvPr/>
          </p:nvSpPr>
          <p:spPr bwMode="auto">
            <a:xfrm>
              <a:off x="4285753" y="2850095"/>
              <a:ext cx="958151" cy="12371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4107" name="Picture 4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347" y="2820740"/>
              <a:ext cx="1008512" cy="1295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2" name="Group 3"/>
          <p:cNvGrpSpPr>
            <a:grpSpLocks/>
          </p:cNvGrpSpPr>
          <p:nvPr/>
        </p:nvGrpSpPr>
        <p:grpSpPr bwMode="auto">
          <a:xfrm>
            <a:off x="5435600" y="2651125"/>
            <a:ext cx="1263650" cy="1589088"/>
            <a:chOff x="5940152" y="3006576"/>
            <a:chExt cx="1008112" cy="1224137"/>
          </a:xfrm>
        </p:grpSpPr>
        <p:sp>
          <p:nvSpPr>
            <p:cNvPr id="4104" name="Rectangle 10"/>
            <p:cNvSpPr>
              <a:spLocks noChangeArrowheads="1"/>
            </p:cNvSpPr>
            <p:nvPr/>
          </p:nvSpPr>
          <p:spPr bwMode="auto">
            <a:xfrm>
              <a:off x="6102908" y="3415237"/>
              <a:ext cx="682600" cy="5123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4105" name="Picture 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4" t="6958" r="3847" b="8025"/>
            <a:stretch>
              <a:fillRect/>
            </a:stretch>
          </p:blipFill>
          <p:spPr bwMode="auto">
            <a:xfrm>
              <a:off x="5940152" y="3006576"/>
              <a:ext cx="1008112" cy="1224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3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8" y="2659063"/>
            <a:ext cx="1228725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t="9118" r="20445" b="8455"/>
          <a:stretch/>
        </p:blipFill>
        <p:spPr bwMode="auto">
          <a:xfrm>
            <a:off x="3892405" y="4439542"/>
            <a:ext cx="1152128" cy="114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 descr="IMGP256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7" b="26047"/>
          <a:stretch/>
        </p:blipFill>
        <p:spPr bwMode="auto">
          <a:xfrm>
            <a:off x="2211388" y="4439542"/>
            <a:ext cx="1205073" cy="114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" descr="C:\Users\jallen548\AppData\Local\Microsoft\Windows\Temporary Internet Files\Content.Outlook\U0W92D2I\IMG_8758-400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9" t="3172" r="14064" b="48427"/>
          <a:stretch/>
        </p:blipFill>
        <p:spPr bwMode="auto">
          <a:xfrm>
            <a:off x="5500083" y="4439542"/>
            <a:ext cx="1134684" cy="114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13"/>
    </mc:Choice>
    <mc:Fallback xmlns="">
      <p:transition spd="slow" advTm="5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87338" y="1773238"/>
            <a:ext cx="8569325" cy="4424362"/>
          </a:xfrm>
        </p:spPr>
        <p:txBody>
          <a:bodyPr/>
          <a:lstStyle/>
          <a:p>
            <a:pPr marL="469900" indent="-469900" eaLnBrk="1" hangingPunct="1">
              <a:lnSpc>
                <a:spcPct val="9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Oversee process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endParaRPr lang="en-GB" altLang="en-US" sz="2000" dirty="0">
              <a:latin typeface="Georgia" panose="02040502050405020303" pitchFamily="18" charset="0"/>
            </a:endParaRPr>
          </a:p>
          <a:p>
            <a:pPr marL="469900" indent="-469900" eaLnBrk="1" hangingPunct="1">
              <a:lnSpc>
                <a:spcPct val="9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Resolve problems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endParaRPr lang="en-GB" altLang="en-US" sz="2000" dirty="0">
              <a:latin typeface="Georgia" panose="02040502050405020303" pitchFamily="18" charset="0"/>
            </a:endParaRPr>
          </a:p>
          <a:p>
            <a:pPr marL="469900" indent="-469900" eaLnBrk="1" hangingPunct="1">
              <a:lnSpc>
                <a:spcPct val="9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Communicate with other CLC Coordinators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endParaRPr lang="en-GB" altLang="en-US" sz="2000" dirty="0">
              <a:latin typeface="Georgia" panose="02040502050405020303" pitchFamily="18" charset="0"/>
            </a:endParaRPr>
          </a:p>
          <a:p>
            <a:pPr marL="469900" indent="-469900" eaLnBrk="1" hangingPunct="1">
              <a:lnSpc>
                <a:spcPct val="9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Communicate with parents </a:t>
            </a: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457200" y="4460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800A26"/>
                </a:solidFill>
                <a:latin typeface="Comic Sans MS" panose="030F0702030302020204" pitchFamily="66" charset="0"/>
              </a:rPr>
              <a:t>CLC</a:t>
            </a:r>
            <a:r>
              <a:rPr lang="en-GB" altLang="en-US" sz="4400" b="1">
                <a:solidFill>
                  <a:srgbClr val="800A26"/>
                </a:solidFill>
                <a:latin typeface="Comic Sans MS" panose="030F0702030302020204" pitchFamily="66" charset="0"/>
              </a:rPr>
              <a:t> Coordinators</a:t>
            </a:r>
            <a:endParaRPr lang="en-GB" altLang="en-US" sz="4000" b="1">
              <a:solidFill>
                <a:srgbClr val="800A26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22"/>
    </mc:Choice>
    <mc:Fallback xmlns="">
      <p:transition spd="slow" advTm="54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6350" y="-34925"/>
            <a:ext cx="9144000" cy="685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773238"/>
            <a:ext cx="8229600" cy="4525962"/>
          </a:xfrm>
        </p:spPr>
        <p:txBody>
          <a:bodyPr/>
          <a:lstStyle/>
          <a:p>
            <a:pPr marL="469900" indent="-469900" eaLnBrk="1" hangingPunct="1"/>
            <a:endParaRPr lang="en-GB" altLang="en-US" sz="2800" dirty="0">
              <a:latin typeface="Georgia" panose="02040502050405020303" pitchFamily="18" charset="0"/>
            </a:endParaRPr>
          </a:p>
          <a:p>
            <a:pPr marL="469900" indent="-469900" eaLnBrk="1" hangingPunct="1"/>
            <a:r>
              <a:rPr lang="en-GB" altLang="en-US" sz="2800" dirty="0">
                <a:latin typeface="Georgia" panose="02040502050405020303" pitchFamily="18" charset="0"/>
              </a:rPr>
              <a:t>Deal with any issues related to child protection</a:t>
            </a:r>
          </a:p>
          <a:p>
            <a:pPr marL="469900" indent="-469900" eaLnBrk="1" hangingPunct="1"/>
            <a:endParaRPr lang="en-GB" altLang="en-US" sz="1600" dirty="0">
              <a:latin typeface="Georgia" panose="02040502050405020303" pitchFamily="18" charset="0"/>
            </a:endParaRPr>
          </a:p>
          <a:p>
            <a:pPr marL="469900" indent="-469900" eaLnBrk="1" hangingPunct="1"/>
            <a:r>
              <a:rPr lang="en-GB" altLang="en-US" sz="2800" dirty="0">
                <a:latin typeface="Georgia" panose="02040502050405020303" pitchFamily="18" charset="0"/>
              </a:rPr>
              <a:t>Students will have/have had the opportunity to meet with the designated Teacher in Charge of Child Protection in their host school</a:t>
            </a: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457200" y="4460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 b="1">
                <a:solidFill>
                  <a:srgbClr val="800A26"/>
                </a:solidFill>
                <a:latin typeface="Comic Sans MS" panose="030F0702030302020204" pitchFamily="66" charset="0"/>
              </a:rPr>
              <a:t>Child </a:t>
            </a:r>
            <a:r>
              <a:rPr lang="en-GB" altLang="en-US" sz="4800" b="1">
                <a:solidFill>
                  <a:srgbClr val="800A26"/>
                </a:solidFill>
                <a:latin typeface="Comic Sans MS" panose="030F0702030302020204" pitchFamily="66" charset="0"/>
              </a:rPr>
              <a:t>Protection</a:t>
            </a:r>
            <a:r>
              <a:rPr lang="en-GB" altLang="en-US" sz="4400" b="1">
                <a:solidFill>
                  <a:srgbClr val="800A26"/>
                </a:solidFill>
                <a:latin typeface="Comic Sans MS" panose="030F0702030302020204" pitchFamily="66" charset="0"/>
              </a:rPr>
              <a:t> Officers</a:t>
            </a:r>
            <a:endParaRPr lang="en-GB" altLang="en-US" sz="4000" b="1">
              <a:solidFill>
                <a:srgbClr val="800A26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75"/>
    </mc:Choice>
    <mc:Fallback xmlns="">
      <p:transition spd="slow" advTm="22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5288" y="1341438"/>
            <a:ext cx="8353425" cy="5256212"/>
          </a:xfrm>
        </p:spPr>
        <p:txBody>
          <a:bodyPr/>
          <a:lstStyle/>
          <a:p>
            <a:pPr marL="358775" indent="-358775" eaLnBrk="1" hangingPunct="1">
              <a:lnSpc>
                <a:spcPct val="90000"/>
              </a:lnSpc>
              <a:defRPr/>
            </a:pPr>
            <a:r>
              <a:rPr lang="en-GB" altLang="en-US" sz="2800" dirty="0">
                <a:latin typeface="Georgia" panose="02040502050405020303" pitchFamily="18" charset="0"/>
              </a:rPr>
              <a:t>CLC classes have three timetable sessions:</a:t>
            </a:r>
          </a:p>
          <a:p>
            <a:pPr marL="358775" indent="-358775"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2800" dirty="0">
                <a:latin typeface="Georgia" panose="02040502050405020303" pitchFamily="18" charset="0"/>
              </a:rPr>
              <a:t>	9.00-11.00, 11.30-12.30 and 1.30-3.25 (</a:t>
            </a:r>
            <a:r>
              <a:rPr lang="en-GB" altLang="en-US" sz="2800" dirty="0" err="1">
                <a:latin typeface="Georgia" panose="02040502050405020303" pitchFamily="18" charset="0"/>
              </a:rPr>
              <a:t>ish</a:t>
            </a:r>
            <a:r>
              <a:rPr lang="en-GB" altLang="en-US" sz="2800" dirty="0">
                <a:latin typeface="Georgia" panose="02040502050405020303" pitchFamily="18" charset="0"/>
              </a:rPr>
              <a:t>)</a:t>
            </a:r>
          </a:p>
          <a:p>
            <a:pPr marL="358775" indent="-358775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1400" dirty="0">
              <a:latin typeface="Georgia" panose="02040502050405020303" pitchFamily="18" charset="0"/>
            </a:endParaRPr>
          </a:p>
          <a:p>
            <a:pPr marL="358775" indent="-358775" eaLnBrk="1" hangingPunct="1">
              <a:lnSpc>
                <a:spcPct val="90000"/>
              </a:lnSpc>
              <a:defRPr/>
            </a:pPr>
            <a:r>
              <a:rPr lang="en-GB" altLang="en-US" sz="2800" dirty="0">
                <a:latin typeface="Georgia" panose="02040502050405020303" pitchFamily="18" charset="0"/>
              </a:rPr>
              <a:t>Students make their own way to and from their host school at the start and end of the day</a:t>
            </a:r>
          </a:p>
          <a:p>
            <a:pPr marL="358775" indent="-358775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1400" dirty="0">
              <a:latin typeface="Georgia" panose="02040502050405020303" pitchFamily="18" charset="0"/>
            </a:endParaRPr>
          </a:p>
          <a:p>
            <a:pPr marL="358775" indent="-358775" eaLnBrk="1" hangingPunct="1">
              <a:lnSpc>
                <a:spcPct val="90000"/>
              </a:lnSpc>
              <a:defRPr/>
            </a:pPr>
            <a:r>
              <a:rPr lang="en-GB" altLang="en-US" sz="2800" dirty="0">
                <a:latin typeface="Georgia" panose="02040502050405020303" pitchFamily="18" charset="0"/>
              </a:rPr>
              <a:t>During the school day pupils will taxi/walk between schools.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altLang="en-US" sz="1400" dirty="0">
              <a:latin typeface="Georgia" panose="02040502050405020303" pitchFamily="18" charset="0"/>
            </a:endParaRPr>
          </a:p>
          <a:p>
            <a:pPr marL="358775" indent="-358775" eaLnBrk="1" hangingPunct="1">
              <a:lnSpc>
                <a:spcPct val="90000"/>
              </a:lnSpc>
              <a:defRPr/>
            </a:pPr>
            <a:r>
              <a:rPr lang="en-GB" altLang="en-US" sz="2800" dirty="0">
                <a:latin typeface="Georgia" panose="02040502050405020303" pitchFamily="18" charset="0"/>
              </a:rPr>
              <a:t>No taxis between CGS  and  C Ac.</a:t>
            </a:r>
          </a:p>
          <a:p>
            <a:pPr marL="358775" indent="-358775" eaLnBrk="1" hangingPunct="1">
              <a:lnSpc>
                <a:spcPct val="90000"/>
              </a:lnSpc>
              <a:buNone/>
              <a:defRPr/>
            </a:pPr>
            <a:endParaRPr lang="en-GB" altLang="en-US" sz="1400" dirty="0">
              <a:latin typeface="Georgia" panose="02040502050405020303" pitchFamily="18" charset="0"/>
            </a:endParaRPr>
          </a:p>
          <a:p>
            <a:pPr marL="358775" indent="-358775" eaLnBrk="1" hangingPunct="1">
              <a:lnSpc>
                <a:spcPct val="90000"/>
              </a:lnSpc>
              <a:defRPr/>
            </a:pPr>
            <a:r>
              <a:rPr lang="en-GB" altLang="en-US" sz="2800" dirty="0">
                <a:latin typeface="Georgia" panose="02040502050405020303" pitchFamily="18" charset="0"/>
              </a:rPr>
              <a:t>Taxi shuttle by </a:t>
            </a:r>
            <a:r>
              <a:rPr lang="en-GB" altLang="en-US" sz="2800" dirty="0" err="1">
                <a:latin typeface="Georgia" panose="02040502050405020303" pitchFamily="18" charset="0"/>
              </a:rPr>
              <a:t>Mahoods</a:t>
            </a:r>
            <a:r>
              <a:rPr lang="en-GB" altLang="en-US" sz="2800" dirty="0">
                <a:latin typeface="Georgia" panose="02040502050405020303" pitchFamily="18" charset="0"/>
              </a:rPr>
              <a:t> Taxis</a:t>
            </a:r>
          </a:p>
          <a:p>
            <a:pPr marL="358775" indent="-358775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1400" dirty="0">
              <a:latin typeface="Georgia" panose="02040502050405020303" pitchFamily="18" charset="0"/>
            </a:endParaRPr>
          </a:p>
          <a:p>
            <a:pPr marL="358775" indent="-358775" eaLnBrk="1" hangingPunct="1">
              <a:lnSpc>
                <a:spcPct val="90000"/>
              </a:lnSpc>
              <a:defRPr/>
            </a:pPr>
            <a:r>
              <a:rPr lang="en-GB" altLang="en-US" sz="2800" dirty="0">
                <a:latin typeface="Georgia" panose="02040502050405020303" pitchFamily="18" charset="0"/>
              </a:rPr>
              <a:t>All drivers are Access NI approved</a:t>
            </a:r>
            <a:endParaRPr lang="en-GB" altLang="en-US" sz="1400" dirty="0">
              <a:latin typeface="Georgia" panose="02040502050405020303" pitchFamily="18" charset="0"/>
            </a:endParaRPr>
          </a:p>
          <a:p>
            <a:pPr marL="469900" indent="-469900" eaLnBrk="1" hangingPunct="1">
              <a:lnSpc>
                <a:spcPct val="90000"/>
              </a:lnSpc>
              <a:defRPr/>
            </a:pPr>
            <a:endParaRPr lang="en-GB" altLang="en-US" sz="2800" dirty="0">
              <a:latin typeface="Georgia" panose="02040502050405020303" pitchFamily="18" charset="0"/>
            </a:endParaRPr>
          </a:p>
          <a:p>
            <a:pPr marL="469900" indent="-469900" eaLnBrk="1" hangingPunct="1">
              <a:lnSpc>
                <a:spcPct val="90000"/>
              </a:lnSpc>
              <a:defRPr/>
            </a:pPr>
            <a:endParaRPr lang="en-GB" altLang="en-US" sz="2400" dirty="0">
              <a:latin typeface="Georgia" panose="02040502050405020303" pitchFamily="18" charset="0"/>
            </a:endParaRPr>
          </a:p>
          <a:p>
            <a:pPr marL="469900" indent="-469900" eaLnBrk="1" hangingPunct="1">
              <a:lnSpc>
                <a:spcPct val="90000"/>
              </a:lnSpc>
              <a:defRPr/>
            </a:pPr>
            <a:endParaRPr lang="en-GB" altLang="en-US" sz="2400" dirty="0">
              <a:latin typeface="Georgia" panose="02040502050405020303" pitchFamily="18" charset="0"/>
            </a:endParaRPr>
          </a:p>
          <a:p>
            <a:pPr marL="469900" indent="-469900" eaLnBrk="1" hangingPunct="1">
              <a:lnSpc>
                <a:spcPct val="90000"/>
              </a:lnSpc>
              <a:defRPr/>
            </a:pPr>
            <a:endParaRPr lang="en-GB" altLang="en-US" sz="2400" dirty="0">
              <a:latin typeface="Comic Sans MS" panose="030F0702030302020204" pitchFamily="66" charset="0"/>
            </a:endParaRPr>
          </a:p>
          <a:p>
            <a:pPr marL="469900" indent="-469900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3000" dirty="0">
              <a:latin typeface="Comic Sans MS" panose="030F0702030302020204" pitchFamily="66" charset="0"/>
            </a:endParaRPr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395288" y="404813"/>
            <a:ext cx="8229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 b="1">
                <a:solidFill>
                  <a:srgbClr val="800A26"/>
                </a:solidFill>
                <a:latin typeface="Comic Sans MS" panose="030F0702030302020204" pitchFamily="66" charset="0"/>
              </a:rPr>
              <a:t>Transport</a:t>
            </a:r>
            <a:endParaRPr lang="en-GB" altLang="en-US" sz="4000" b="1">
              <a:solidFill>
                <a:srgbClr val="800A26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62"/>
    </mc:Choice>
    <mc:Fallback xmlns="">
      <p:transition spd="slow" advTm="85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0525" y="1296988"/>
            <a:ext cx="8362950" cy="50403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b="1" dirty="0"/>
              <a:t>Session 1:  9am-11am:</a:t>
            </a:r>
          </a:p>
          <a:p>
            <a:pPr eaLnBrk="1" hangingPunct="1">
              <a:buFontTx/>
              <a:buNone/>
            </a:pPr>
            <a:endParaRPr lang="en-GB" altLang="en-US" sz="1000" b="1" dirty="0"/>
          </a:p>
          <a:p>
            <a:pPr eaLnBrk="1" hangingPunct="1"/>
            <a:r>
              <a:rPr lang="en-GB" altLang="en-US" sz="2800" dirty="0">
                <a:latin typeface="Georgia" panose="02040502050405020303" pitchFamily="18" charset="0"/>
              </a:rPr>
              <a:t>Make your own way to your host school</a:t>
            </a:r>
          </a:p>
          <a:p>
            <a:pPr eaLnBrk="1" hangingPunct="1"/>
            <a:endParaRPr lang="en-GB" altLang="en-US" sz="1400" dirty="0">
              <a:latin typeface="Georgia" panose="02040502050405020303" pitchFamily="18" charset="0"/>
            </a:endParaRPr>
          </a:p>
          <a:p>
            <a:pPr eaLnBrk="1" hangingPunct="1"/>
            <a:r>
              <a:rPr lang="en-GB" altLang="en-US" sz="2800" dirty="0">
                <a:latin typeface="Georgia" panose="02040502050405020303" pitchFamily="18" charset="0"/>
              </a:rPr>
              <a:t>Sign in and be IN class for 9am</a:t>
            </a:r>
          </a:p>
          <a:p>
            <a:pPr eaLnBrk="1" hangingPunct="1"/>
            <a:endParaRPr lang="en-GB" altLang="en-US" sz="1400" dirty="0">
              <a:latin typeface="Georgia" panose="02040502050405020303" pitchFamily="18" charset="0"/>
            </a:endParaRPr>
          </a:p>
          <a:p>
            <a:pPr eaLnBrk="1" hangingPunct="1"/>
            <a:r>
              <a:rPr lang="en-GB" altLang="en-US" sz="2800" dirty="0">
                <a:latin typeface="Georgia" panose="02040502050405020303" pitchFamily="18" charset="0"/>
              </a:rPr>
              <a:t>Class ends at 11am</a:t>
            </a:r>
          </a:p>
          <a:p>
            <a:pPr eaLnBrk="1" hangingPunct="1"/>
            <a:endParaRPr lang="en-GB" altLang="en-US" sz="1400" dirty="0">
              <a:latin typeface="Georgia" panose="02040502050405020303" pitchFamily="18" charset="0"/>
            </a:endParaRPr>
          </a:p>
          <a:p>
            <a:pPr eaLnBrk="1" hangingPunct="1"/>
            <a:r>
              <a:rPr lang="en-GB" altLang="en-US" sz="2800" dirty="0">
                <a:latin typeface="Georgia" panose="02040502050405020303" pitchFamily="18" charset="0"/>
              </a:rPr>
              <a:t>Sign out of the host school</a:t>
            </a:r>
          </a:p>
          <a:p>
            <a:pPr eaLnBrk="1" hangingPunct="1"/>
            <a:endParaRPr lang="en-GB" altLang="en-US" sz="1400" dirty="0">
              <a:latin typeface="Georgia" panose="02040502050405020303" pitchFamily="18" charset="0"/>
            </a:endParaRPr>
          </a:p>
          <a:p>
            <a:pPr eaLnBrk="1" hangingPunct="1"/>
            <a:r>
              <a:rPr lang="en-GB" altLang="en-US" sz="2800" dirty="0">
                <a:latin typeface="Georgia" panose="02040502050405020303" pitchFamily="18" charset="0"/>
              </a:rPr>
              <a:t>Make your way to the taxi pick up point for 11.05am</a:t>
            </a:r>
          </a:p>
          <a:p>
            <a:pPr eaLnBrk="1" hangingPunct="1"/>
            <a:endParaRPr lang="en-GB" altLang="en-US" sz="1400" dirty="0">
              <a:latin typeface="Georgia" panose="02040502050405020303" pitchFamily="18" charset="0"/>
            </a:endParaRPr>
          </a:p>
          <a:p>
            <a:pPr eaLnBrk="1" hangingPunct="1"/>
            <a:r>
              <a:rPr lang="en-GB" altLang="en-US" sz="2800" dirty="0">
                <a:latin typeface="Georgia" panose="02040502050405020303" pitchFamily="18" charset="0"/>
              </a:rPr>
              <a:t>Get into the correct taxi with your peers</a:t>
            </a:r>
          </a:p>
          <a:p>
            <a:pPr eaLnBrk="1" hangingPunct="1">
              <a:buFontTx/>
              <a:buNone/>
            </a:pPr>
            <a:endParaRPr lang="en-GB" altLang="en-US" dirty="0">
              <a:latin typeface="Georgia" panose="02040502050405020303" pitchFamily="18" charset="0"/>
            </a:endParaRPr>
          </a:p>
        </p:txBody>
      </p:sp>
      <p:sp>
        <p:nvSpPr>
          <p:cNvPr id="19460" name="Rectangle 9"/>
          <p:cNvSpPr>
            <a:spLocks noGrp="1" noChangeArrowheads="1"/>
          </p:cNvSpPr>
          <p:nvPr>
            <p:ph type="title"/>
          </p:nvPr>
        </p:nvSpPr>
        <p:spPr>
          <a:xfrm>
            <a:off x="155834" y="194200"/>
            <a:ext cx="8785225" cy="1143000"/>
          </a:xfrm>
          <a:noFill/>
        </p:spPr>
        <p:txBody>
          <a:bodyPr/>
          <a:lstStyle/>
          <a:p>
            <a:pPr eaLnBrk="1" hangingPunct="1"/>
            <a:r>
              <a:rPr lang="en-GB" altLang="en-US" sz="4000" dirty="0">
                <a:solidFill>
                  <a:srgbClr val="800A26"/>
                </a:solidFill>
                <a:latin typeface="Comic Sans MS" panose="030F0702030302020204" pitchFamily="66" charset="0"/>
              </a:rPr>
              <a:t>Transport arrangements in practice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19"/>
    </mc:Choice>
    <mc:Fallback xmlns="">
      <p:transition spd="slow" advTm="145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3315"/>
            <a:ext cx="8713788" cy="1143000"/>
          </a:xfrm>
        </p:spPr>
        <p:txBody>
          <a:bodyPr/>
          <a:lstStyle/>
          <a:p>
            <a:pPr eaLnBrk="1" hangingPunct="1"/>
            <a:r>
              <a:rPr lang="en-GB" altLang="en-US" sz="4000" dirty="0">
                <a:solidFill>
                  <a:srgbClr val="800A26"/>
                </a:solidFill>
                <a:latin typeface="Comic Sans MS" panose="030F0702030302020204" pitchFamily="66" charset="0"/>
              </a:rPr>
              <a:t>Transport arrangements in practice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968" y="1326315"/>
            <a:ext cx="8507413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b="1" dirty="0"/>
              <a:t>Session 2:  11.30am-12.30pm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1000" b="1" dirty="0"/>
          </a:p>
          <a:p>
            <a:pPr eaLnBrk="1" hangingPunct="1">
              <a:lnSpc>
                <a:spcPct val="9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Taxi leaves home school at 11.20am sharp</a:t>
            </a:r>
          </a:p>
          <a:p>
            <a:pPr eaLnBrk="1" hangingPunct="1">
              <a:lnSpc>
                <a:spcPct val="90000"/>
              </a:lnSpc>
            </a:pPr>
            <a:endParaRPr lang="en-GB" altLang="en-US" sz="16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Sign in at host school and be in class for 11.30am</a:t>
            </a:r>
          </a:p>
          <a:p>
            <a:pPr eaLnBrk="1" hangingPunct="1">
              <a:lnSpc>
                <a:spcPct val="90000"/>
              </a:lnSpc>
            </a:pPr>
            <a:endParaRPr lang="en-GB" altLang="en-US" sz="16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Lesson ends at 12.30pm</a:t>
            </a:r>
          </a:p>
          <a:p>
            <a:pPr eaLnBrk="1" hangingPunct="1">
              <a:lnSpc>
                <a:spcPct val="90000"/>
              </a:lnSpc>
            </a:pPr>
            <a:endParaRPr lang="en-GB" altLang="en-US" sz="16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Sign out of the host school</a:t>
            </a:r>
          </a:p>
          <a:p>
            <a:pPr eaLnBrk="1" hangingPunct="1">
              <a:lnSpc>
                <a:spcPct val="90000"/>
              </a:lnSpc>
            </a:pPr>
            <a:endParaRPr lang="en-GB" altLang="en-US" sz="16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Make way to taxi pick up point</a:t>
            </a:r>
          </a:p>
          <a:p>
            <a:pPr eaLnBrk="1" hangingPunct="1">
              <a:lnSpc>
                <a:spcPct val="90000"/>
              </a:lnSpc>
            </a:pPr>
            <a:endParaRPr lang="en-GB" altLang="en-US" sz="16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Taxi leaves at 12.35pm to return you to your home school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36"/>
    </mc:Choice>
    <mc:Fallback xmlns="">
      <p:transition spd="slow" advTm="88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13787" cy="1143000"/>
          </a:xfrm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800A26"/>
                </a:solidFill>
                <a:latin typeface="Comic Sans MS" panose="030F0702030302020204" pitchFamily="66" charset="0"/>
              </a:rPr>
              <a:t>Transport arrangements in practice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b="1" dirty="0"/>
              <a:t>Session 3:  1.30pm-3.25pm(</a:t>
            </a:r>
            <a:r>
              <a:rPr lang="en-GB" altLang="en-US" b="1" dirty="0" err="1"/>
              <a:t>ish</a:t>
            </a:r>
            <a:r>
              <a:rPr lang="en-GB" altLang="en-US" b="1" dirty="0"/>
              <a:t>)</a:t>
            </a:r>
          </a:p>
          <a:p>
            <a:pPr eaLnBrk="1" hangingPunct="1"/>
            <a:endParaRPr lang="en-GB" altLang="en-US" sz="1000" dirty="0">
              <a:latin typeface="Georgia" panose="02040502050405020303" pitchFamily="18" charset="0"/>
            </a:endParaRPr>
          </a:p>
          <a:p>
            <a:pPr eaLnBrk="1" hangingPunct="1"/>
            <a:r>
              <a:rPr lang="en-GB" altLang="en-US" sz="2800" dirty="0">
                <a:latin typeface="Georgia" panose="02040502050405020303" pitchFamily="18" charset="0"/>
              </a:rPr>
              <a:t>Taxi leaves home school at 1.20pm sharp</a:t>
            </a:r>
          </a:p>
          <a:p>
            <a:pPr eaLnBrk="1" hangingPunct="1"/>
            <a:endParaRPr lang="en-GB" altLang="en-US" sz="1200" dirty="0">
              <a:latin typeface="Georgia" panose="02040502050405020303" pitchFamily="18" charset="0"/>
            </a:endParaRPr>
          </a:p>
          <a:p>
            <a:pPr eaLnBrk="1" hangingPunct="1"/>
            <a:r>
              <a:rPr lang="en-GB" altLang="en-US" sz="2800" dirty="0">
                <a:latin typeface="Georgia" panose="02040502050405020303" pitchFamily="18" charset="0"/>
              </a:rPr>
              <a:t>Sign in at host school and be in class for 1.30pm</a:t>
            </a:r>
          </a:p>
          <a:p>
            <a:pPr eaLnBrk="1" hangingPunct="1"/>
            <a:endParaRPr lang="en-GB" altLang="en-US" sz="1200" dirty="0">
              <a:latin typeface="Georgia" panose="02040502050405020303" pitchFamily="18" charset="0"/>
            </a:endParaRPr>
          </a:p>
          <a:p>
            <a:pPr eaLnBrk="1" hangingPunct="1"/>
            <a:r>
              <a:rPr lang="en-GB" altLang="en-US" sz="2800" dirty="0">
                <a:latin typeface="Georgia" panose="02040502050405020303" pitchFamily="18" charset="0"/>
              </a:rPr>
              <a:t>Lessons end at the closing time of your host school</a:t>
            </a:r>
          </a:p>
          <a:p>
            <a:pPr eaLnBrk="1" hangingPunct="1"/>
            <a:endParaRPr lang="en-GB" altLang="en-US" sz="1200" dirty="0">
              <a:latin typeface="Georgia" panose="02040502050405020303" pitchFamily="18" charset="0"/>
            </a:endParaRPr>
          </a:p>
          <a:p>
            <a:pPr eaLnBrk="1" hangingPunct="1"/>
            <a:r>
              <a:rPr lang="en-GB" altLang="en-US" sz="2800" dirty="0">
                <a:latin typeface="Georgia" panose="02040502050405020303" pitchFamily="18" charset="0"/>
              </a:rPr>
              <a:t>Make your own way home</a:t>
            </a:r>
          </a:p>
          <a:p>
            <a:pPr eaLnBrk="1" hangingPunct="1"/>
            <a:endParaRPr lang="en-GB" altLang="en-US" dirty="0">
              <a:latin typeface="Georgia" panose="02040502050405020303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79"/>
    </mc:Choice>
    <mc:Fallback xmlns="">
      <p:transition spd="slow" advTm="4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8313" y="1557338"/>
            <a:ext cx="8229600" cy="4479925"/>
          </a:xfrm>
        </p:spPr>
        <p:txBody>
          <a:bodyPr/>
          <a:lstStyle/>
          <a:p>
            <a:pPr marL="469900" indent="-469900" eaLnBrk="1" hangingPunct="1">
              <a:buFontTx/>
              <a:buNone/>
            </a:pPr>
            <a:endParaRPr lang="en-GB" altLang="en-US" sz="1400" dirty="0">
              <a:latin typeface="Georgia" panose="02040502050405020303" pitchFamily="18" charset="0"/>
            </a:endParaRPr>
          </a:p>
          <a:p>
            <a:pPr marL="469900" indent="-469900" eaLnBrk="1" hangingPunct="1"/>
            <a:r>
              <a:rPr lang="en-GB" altLang="en-US" sz="2800" u="sng" dirty="0">
                <a:latin typeface="Georgia" panose="02040502050405020303" pitchFamily="18" charset="0"/>
              </a:rPr>
              <a:t>If a class is running in your host school, even though your home school is closed, you are still expected to attend class </a:t>
            </a:r>
            <a:r>
              <a:rPr lang="en-GB" altLang="en-US" sz="2800" dirty="0">
                <a:latin typeface="Georgia" panose="02040502050405020303" pitchFamily="18" charset="0"/>
              </a:rPr>
              <a:t>(in school uniform) in order to receive your full quota</a:t>
            </a:r>
            <a:r>
              <a:rPr lang="en-GB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GB" altLang="en-US" sz="2800" dirty="0">
                <a:latin typeface="Georgia" panose="02040502050405020303" pitchFamily="18" charset="0"/>
              </a:rPr>
              <a:t>of teaching time</a:t>
            </a:r>
          </a:p>
          <a:p>
            <a:pPr marL="469900" indent="-469900" eaLnBrk="1" hangingPunct="1"/>
            <a:endParaRPr lang="en-GB" altLang="en-US" sz="2800" dirty="0">
              <a:latin typeface="Georgia" panose="02040502050405020303" pitchFamily="18" charset="0"/>
            </a:endParaRPr>
          </a:p>
          <a:p>
            <a:pPr marL="469900" indent="-469900" eaLnBrk="1" hangingPunct="1"/>
            <a:r>
              <a:rPr lang="en-GB" altLang="en-US" sz="2800" dirty="0">
                <a:latin typeface="Georgia" panose="02040502050405020303" pitchFamily="18" charset="0"/>
              </a:rPr>
              <a:t>Combined schools’ holiday list will be provided by your CLC coordinator and will be available on your school website.</a:t>
            </a:r>
          </a:p>
          <a:p>
            <a:pPr marL="469900" indent="-469900" eaLnBrk="1" hangingPunct="1"/>
            <a:endParaRPr lang="en-GB" altLang="en-US" sz="2800" dirty="0">
              <a:latin typeface="Georgia" panose="02040502050405020303" pitchFamily="18" charset="0"/>
            </a:endParaRPr>
          </a:p>
          <a:p>
            <a:pPr marL="469900" indent="-469900" eaLnBrk="1" hangingPunct="1"/>
            <a:endParaRPr lang="en-GB" altLang="en-US" sz="2800" dirty="0">
              <a:latin typeface="Georgia" panose="02040502050405020303" pitchFamily="18" charset="0"/>
            </a:endParaRPr>
          </a:p>
          <a:p>
            <a:pPr marL="469900" indent="-469900" eaLnBrk="1" hangingPunct="1"/>
            <a:endParaRPr lang="en-GB" altLang="en-US" dirty="0">
              <a:latin typeface="Georgia" panose="02040502050405020303" pitchFamily="18" charset="0"/>
            </a:endParaRP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457200" y="404813"/>
            <a:ext cx="82296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800A26"/>
                </a:solidFill>
                <a:latin typeface="Comic Sans MS" panose="030F0702030302020204" pitchFamily="66" charset="0"/>
              </a:rPr>
              <a:t>School</a:t>
            </a:r>
            <a:r>
              <a:rPr lang="en-GB" altLang="en-US" sz="4400" b="1">
                <a:solidFill>
                  <a:srgbClr val="800A26"/>
                </a:solidFill>
                <a:latin typeface="Comic Sans MS" panose="030F0702030302020204" pitchFamily="66" charset="0"/>
              </a:rPr>
              <a:t> Holidays</a:t>
            </a:r>
            <a:endParaRPr lang="en-GB" altLang="en-US" sz="4000" b="1">
              <a:solidFill>
                <a:srgbClr val="800A26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37"/>
    </mc:Choice>
    <mc:Fallback xmlns="">
      <p:transition spd="slow" advTm="57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8313" y="1557338"/>
            <a:ext cx="8229600" cy="4479925"/>
          </a:xfrm>
        </p:spPr>
        <p:txBody>
          <a:bodyPr/>
          <a:lstStyle/>
          <a:p>
            <a:pPr marL="469900" indent="-469900" eaLnBrk="1" hangingPunct="1">
              <a:buFontTx/>
              <a:buNone/>
            </a:pPr>
            <a:endParaRPr lang="en-GB" altLang="en-US" sz="1400" dirty="0">
              <a:latin typeface="Georgia" panose="02040502050405020303" pitchFamily="18" charset="0"/>
            </a:endParaRPr>
          </a:p>
          <a:p>
            <a:pPr marL="469900" indent="-469900" eaLnBrk="1" hangingPunct="1"/>
            <a:r>
              <a:rPr lang="en-GB" altLang="en-US" sz="2800" u="sng" dirty="0">
                <a:latin typeface="Georgia" panose="02040502050405020303" pitchFamily="18" charset="0"/>
              </a:rPr>
              <a:t>Please read, sign and return:</a:t>
            </a:r>
          </a:p>
          <a:p>
            <a:pPr marL="869950" lvl="1" indent="-469900" eaLnBrk="1" hangingPunct="1"/>
            <a:r>
              <a:rPr lang="en-GB" altLang="en-US" sz="2400" dirty="0">
                <a:latin typeface="Georgia" panose="02040502050405020303" pitchFamily="18" charset="0"/>
              </a:rPr>
              <a:t>Student contract</a:t>
            </a:r>
          </a:p>
          <a:p>
            <a:pPr marL="869950" lvl="1" indent="-469900" eaLnBrk="1" hangingPunct="1"/>
            <a:r>
              <a:rPr lang="en-GB" altLang="en-US" sz="2400" dirty="0">
                <a:latin typeface="Georgia" panose="02040502050405020303" pitchFamily="18" charset="0"/>
              </a:rPr>
              <a:t>Student information sheet</a:t>
            </a:r>
          </a:p>
          <a:p>
            <a:pPr marL="469900" indent="-469900" eaLnBrk="1" hangingPunct="1"/>
            <a:endParaRPr lang="en-GB" altLang="en-US" sz="2800" dirty="0">
              <a:latin typeface="Georgia" panose="02040502050405020303" pitchFamily="18" charset="0"/>
            </a:endParaRPr>
          </a:p>
          <a:p>
            <a:pPr marL="469900" indent="-469900" eaLnBrk="1" hangingPunct="1"/>
            <a:r>
              <a:rPr lang="en-GB" altLang="en-US" sz="2800" dirty="0">
                <a:latin typeface="Georgia" panose="02040502050405020303" pitchFamily="18" charset="0"/>
              </a:rPr>
              <a:t>Please read and keep safe:</a:t>
            </a:r>
          </a:p>
          <a:p>
            <a:pPr marL="869950" lvl="1" indent="-469900" eaLnBrk="1" hangingPunct="1"/>
            <a:r>
              <a:rPr lang="en-GB" altLang="en-US" sz="2400" dirty="0">
                <a:latin typeface="Georgia" panose="02040502050405020303" pitchFamily="18" charset="0"/>
              </a:rPr>
              <a:t>CLC induction booklet</a:t>
            </a:r>
          </a:p>
          <a:p>
            <a:pPr marL="869950" lvl="1" indent="-469900" eaLnBrk="1" hangingPunct="1"/>
            <a:r>
              <a:rPr lang="en-GB" altLang="en-US" sz="2400" dirty="0">
                <a:latin typeface="Georgia" panose="02040502050405020303" pitchFamily="18" charset="0"/>
              </a:rPr>
              <a:t>CLC combined holiday list</a:t>
            </a:r>
          </a:p>
          <a:p>
            <a:pPr marL="469900" indent="-469900" eaLnBrk="1" hangingPunct="1"/>
            <a:endParaRPr lang="en-GB" altLang="en-US" sz="2800" dirty="0">
              <a:latin typeface="Georgia" panose="02040502050405020303" pitchFamily="18" charset="0"/>
            </a:endParaRPr>
          </a:p>
          <a:p>
            <a:pPr marL="469900" indent="-469900" eaLnBrk="1" hangingPunct="1"/>
            <a:endParaRPr lang="en-GB" altLang="en-US" sz="2800" dirty="0">
              <a:latin typeface="Georgia" panose="02040502050405020303" pitchFamily="18" charset="0"/>
            </a:endParaRPr>
          </a:p>
          <a:p>
            <a:pPr marL="469900" indent="-469900" eaLnBrk="1" hangingPunct="1"/>
            <a:endParaRPr lang="en-GB" altLang="en-US" dirty="0">
              <a:latin typeface="Georgia" panose="02040502050405020303" pitchFamily="18" charset="0"/>
            </a:endParaRP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457200" y="404813"/>
            <a:ext cx="82296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800" b="1" dirty="0">
                <a:solidFill>
                  <a:srgbClr val="800A26"/>
                </a:solidFill>
                <a:latin typeface="Comic Sans MS" panose="030F0702030302020204" pitchFamily="66" charset="0"/>
              </a:rPr>
              <a:t>Key documents</a:t>
            </a:r>
            <a:endParaRPr lang="en-GB" altLang="en-US" sz="4000" b="1" dirty="0">
              <a:solidFill>
                <a:srgbClr val="800A26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8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21"/>
    </mc:Choice>
    <mc:Fallback xmlns="">
      <p:transition spd="slow" advTm="6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355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800">
                <a:solidFill>
                  <a:srgbClr val="800A26"/>
                </a:solidFill>
                <a:latin typeface="Comic Sans MS" panose="030F0702030302020204" pitchFamily="66" charset="0"/>
              </a:rPr>
              <a:t>Other queries</a:t>
            </a:r>
          </a:p>
        </p:txBody>
      </p:sp>
      <p:sp>
        <p:nvSpPr>
          <p:cNvPr id="23556" name="Content Placeholder 3"/>
          <p:cNvSpPr>
            <a:spLocks noGrp="1"/>
          </p:cNvSpPr>
          <p:nvPr>
            <p:ph idx="1"/>
          </p:nvPr>
        </p:nvSpPr>
        <p:spPr>
          <a:xfrm>
            <a:off x="395288" y="1417638"/>
            <a:ext cx="8497887" cy="5035550"/>
          </a:xfrm>
        </p:spPr>
        <p:txBody>
          <a:bodyPr/>
          <a:lstStyle/>
          <a:p>
            <a:r>
              <a:rPr lang="en-GB" altLang="en-US" sz="2800" dirty="0"/>
              <a:t>Uniform – always worn to your host school, with the exception of educational trips/visits (where relevant) or non-uniform days in your home school.</a:t>
            </a:r>
          </a:p>
          <a:p>
            <a:endParaRPr lang="en-GB" altLang="en-US" sz="1000" dirty="0"/>
          </a:p>
          <a:p>
            <a:r>
              <a:rPr lang="en-GB" altLang="en-US" sz="2800" dirty="0"/>
              <a:t>Educational visits – please let your home/host school know.</a:t>
            </a:r>
          </a:p>
          <a:p>
            <a:endParaRPr lang="en-GB" altLang="en-US" sz="1000" dirty="0"/>
          </a:p>
          <a:p>
            <a:r>
              <a:rPr lang="en-GB" altLang="en-US" sz="2800" dirty="0"/>
              <a:t>When in your host school, you follow the rules/expectations of that school.</a:t>
            </a:r>
          </a:p>
          <a:p>
            <a:endParaRPr lang="en-GB" altLang="en-US" sz="1000" dirty="0"/>
          </a:p>
          <a:p>
            <a:r>
              <a:rPr lang="en-GB" altLang="en-US" sz="2800" dirty="0"/>
              <a:t>Driving to host school.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23"/>
    </mc:Choice>
    <mc:Fallback xmlns="">
      <p:transition spd="slow" advTm="106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Grp="1" noChangeAspect="1" noChangeArrowheads="1"/>
          </p:cNvSpPr>
          <p:nvPr>
            <p:ph type="title" idx="4294967295"/>
          </p:nvPr>
        </p:nvSpPr>
        <p:spPr>
          <a:xfrm>
            <a:off x="539552" y="2666800"/>
            <a:ext cx="8229600" cy="1143000"/>
          </a:xfrm>
          <a:ln>
            <a:miter lim="800000"/>
            <a:headEnd/>
            <a:tailEnd/>
          </a:ln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8000" b="1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Questions?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22"/>
    </mc:Choice>
    <mc:Fallback xmlns="">
      <p:transition spd="slow" advTm="32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5288" y="2060575"/>
            <a:ext cx="8229600" cy="4238625"/>
          </a:xfrm>
        </p:spPr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AutoNum type="arabicPeriod"/>
            </a:pPr>
            <a:r>
              <a:rPr lang="en-GB" altLang="en-US" dirty="0">
                <a:latin typeface="Georgia" panose="02040502050405020303" pitchFamily="18" charset="0"/>
              </a:rPr>
              <a:t>Make students and parents aware of the daily running of CLC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</a:pPr>
            <a:endParaRPr lang="en-GB" altLang="en-US" sz="1600" dirty="0">
              <a:latin typeface="Georgia" panose="02040502050405020303" pitchFamily="18" charset="0"/>
            </a:endParaRP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</a:pPr>
            <a:endParaRPr lang="en-GB" altLang="en-US" sz="1600" dirty="0">
              <a:latin typeface="Georgia" panose="02040502050405020303" pitchFamily="18" charset="0"/>
            </a:endParaRP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</a:pPr>
            <a:r>
              <a:rPr lang="en-GB" altLang="en-US" dirty="0">
                <a:latin typeface="Georgia" panose="02040502050405020303" pitchFamily="18" charset="0"/>
              </a:rPr>
              <a:t>Feel confident that our CLC students’ well-being and academic progress is central to this process 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55650" y="688975"/>
            <a:ext cx="71294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GB" sz="4800" b="1" dirty="0">
                <a:solidFill>
                  <a:srgbClr val="800A26"/>
                </a:solidFill>
                <a:latin typeface="Comic Sans MS" pitchFamily="66" charset="0"/>
              </a:rPr>
              <a:t>Aims</a:t>
            </a:r>
            <a:endParaRPr lang="en-GB" sz="4400" dirty="0">
              <a:solidFill>
                <a:srgbClr val="800A2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8"/>
    </mc:Choice>
    <mc:Fallback xmlns="">
      <p:transition spd="slow" advTm="17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4800" b="1" dirty="0">
                <a:solidFill>
                  <a:srgbClr val="800A26"/>
                </a:solidFill>
                <a:latin typeface="Comic Sans MS" panose="030F0702030302020204" pitchFamily="66" charset="0"/>
              </a:rPr>
              <a:t>Induction</a:t>
            </a:r>
            <a:r>
              <a:rPr lang="en-GB" altLang="en-US" sz="4000" b="1" dirty="0">
                <a:solidFill>
                  <a:srgbClr val="800A26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4800" b="1" dirty="0">
                <a:solidFill>
                  <a:srgbClr val="800A26"/>
                </a:solidFill>
                <a:latin typeface="Comic Sans MS" panose="030F0702030302020204" pitchFamily="66" charset="0"/>
              </a:rPr>
              <a:t>Process 1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eaLnBrk="1" hangingPunct="1"/>
            <a:r>
              <a:rPr lang="en-GB" altLang="en-US" b="1" dirty="0">
                <a:latin typeface="Comic Sans MS" panose="030F0702030302020204" pitchFamily="66" charset="0"/>
              </a:rPr>
              <a:t>Pupil Induction</a:t>
            </a:r>
          </a:p>
          <a:p>
            <a:pPr marL="358775" indent="0" eaLnBrk="1" hangingPunct="1">
              <a:buNone/>
            </a:pPr>
            <a:r>
              <a:rPr lang="en-GB" altLang="en-US" b="1" dirty="0">
                <a:latin typeface="Comic Sans MS" panose="030F0702030302020204" pitchFamily="66" charset="0"/>
              </a:rPr>
              <a:t>Wednesday 1st September at 2.30pm</a:t>
            </a:r>
          </a:p>
          <a:p>
            <a:pPr eaLnBrk="1" hangingPunct="1">
              <a:buFontTx/>
              <a:buNone/>
            </a:pPr>
            <a:endParaRPr lang="en-GB" altLang="en-US" sz="1200" b="1" dirty="0">
              <a:latin typeface="Comic Sans MS" panose="030F0702030302020204" pitchFamily="66" charset="0"/>
            </a:endParaRPr>
          </a:p>
          <a:p>
            <a:pPr eaLnBrk="1" hangingPunct="1"/>
            <a:r>
              <a:rPr lang="en-GB" altLang="en-US" sz="2800" dirty="0">
                <a:latin typeface="Georgia" panose="02040502050405020303" pitchFamily="18" charset="0"/>
              </a:rPr>
              <a:t>Visit host school</a:t>
            </a:r>
          </a:p>
          <a:p>
            <a:pPr marL="0" indent="0" eaLnBrk="1" hangingPunct="1">
              <a:buNone/>
            </a:pPr>
            <a:endParaRPr lang="en-GB" altLang="en-US" sz="1200" dirty="0">
              <a:latin typeface="Georgia" panose="02040502050405020303" pitchFamily="18" charset="0"/>
            </a:endParaRPr>
          </a:p>
          <a:p>
            <a:pPr eaLnBrk="1" hangingPunct="1"/>
            <a:r>
              <a:rPr lang="en-GB" altLang="en-US" sz="2800" dirty="0">
                <a:latin typeface="Georgia" panose="02040502050405020303" pitchFamily="18" charset="0"/>
              </a:rPr>
              <a:t>Opportunity to meet:</a:t>
            </a:r>
          </a:p>
          <a:p>
            <a:pPr lvl="1" eaLnBrk="1" hangingPunct="1"/>
            <a:r>
              <a:rPr lang="en-GB" altLang="en-US" dirty="0">
                <a:latin typeface="Georgia" panose="02040502050405020303" pitchFamily="18" charset="0"/>
              </a:rPr>
              <a:t>Fellow travelling CLC classmates</a:t>
            </a:r>
          </a:p>
          <a:p>
            <a:pPr lvl="1" eaLnBrk="1" hangingPunct="1"/>
            <a:r>
              <a:rPr lang="en-GB" altLang="en-US" dirty="0">
                <a:latin typeface="Georgia" panose="02040502050405020303" pitchFamily="18" charset="0"/>
              </a:rPr>
              <a:t>Subject teachers </a:t>
            </a:r>
          </a:p>
          <a:p>
            <a:pPr lvl="1" eaLnBrk="1" hangingPunct="1"/>
            <a:r>
              <a:rPr lang="en-GB" altLang="en-US" dirty="0">
                <a:latin typeface="Georgia" panose="02040502050405020303" pitchFamily="18" charset="0"/>
              </a:rPr>
              <a:t>Coordinators</a:t>
            </a:r>
          </a:p>
          <a:p>
            <a:pPr lvl="1" eaLnBrk="1" hangingPunct="1"/>
            <a:r>
              <a:rPr lang="en-GB" altLang="en-US" dirty="0">
                <a:latin typeface="Georgia" panose="02040502050405020303" pitchFamily="18" charset="0"/>
              </a:rPr>
              <a:t>Child Protection Officers</a:t>
            </a:r>
          </a:p>
          <a:p>
            <a:pPr lvl="1" eaLnBrk="1" hangingPunct="1"/>
            <a:r>
              <a:rPr lang="en-GB" altLang="en-US" dirty="0">
                <a:latin typeface="Georgia" panose="02040502050405020303" pitchFamily="18" charset="0"/>
              </a:rPr>
              <a:t>Principals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21"/>
    </mc:Choice>
    <mc:Fallback xmlns="">
      <p:transition spd="slow" advTm="48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4800" b="1" dirty="0">
                <a:solidFill>
                  <a:srgbClr val="800A26"/>
                </a:solidFill>
                <a:latin typeface="Comic Sans MS" panose="030F0702030302020204" pitchFamily="66" charset="0"/>
              </a:rPr>
              <a:t>Induction</a:t>
            </a:r>
            <a:r>
              <a:rPr lang="en-GB" altLang="en-US" b="1" dirty="0">
                <a:solidFill>
                  <a:srgbClr val="800A26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4800" b="1" dirty="0">
                <a:solidFill>
                  <a:srgbClr val="800A26"/>
                </a:solidFill>
                <a:latin typeface="Comic Sans MS" panose="030F0702030302020204" pitchFamily="66" charset="0"/>
              </a:rPr>
              <a:t>Process 2</a:t>
            </a:r>
            <a:endParaRPr lang="en-GB" altLang="en-US" sz="4000" b="1" dirty="0">
              <a:solidFill>
                <a:srgbClr val="800A26"/>
              </a:solidFill>
            </a:endParaRP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altLang="en-US" b="1" dirty="0"/>
              <a:t>First lesson induction</a:t>
            </a:r>
          </a:p>
          <a:p>
            <a:pPr eaLnBrk="1" hangingPunct="1">
              <a:buFontTx/>
              <a:buNone/>
            </a:pPr>
            <a:r>
              <a:rPr lang="en-GB" altLang="en-US" b="1" dirty="0"/>
              <a:t>Thursday 2</a:t>
            </a:r>
            <a:r>
              <a:rPr lang="en-GB" altLang="en-US" b="1" baseline="30000" dirty="0"/>
              <a:t>nd</a:t>
            </a:r>
            <a:r>
              <a:rPr lang="en-GB" altLang="en-US" b="1" dirty="0"/>
              <a:t> September:</a:t>
            </a:r>
          </a:p>
          <a:p>
            <a:pPr eaLnBrk="1" hangingPunct="1">
              <a:buFontTx/>
              <a:buNone/>
            </a:pPr>
            <a:endParaRPr lang="en-GB" altLang="en-US" sz="1600" b="1" dirty="0"/>
          </a:p>
          <a:p>
            <a:pPr eaLnBrk="1" hangingPunct="1"/>
            <a:r>
              <a:rPr lang="en-GB" altLang="en-US" sz="2800" dirty="0">
                <a:latin typeface="Georgia" panose="02040502050405020303" pitchFamily="18" charset="0"/>
              </a:rPr>
              <a:t>First CLC subject class</a:t>
            </a:r>
          </a:p>
          <a:p>
            <a:pPr eaLnBrk="1" hangingPunct="1"/>
            <a:endParaRPr lang="en-GB" altLang="en-US" sz="1600" dirty="0">
              <a:latin typeface="Georgia" panose="02040502050405020303" pitchFamily="18" charset="0"/>
            </a:endParaRPr>
          </a:p>
          <a:p>
            <a:pPr eaLnBrk="1" hangingPunct="1"/>
            <a:r>
              <a:rPr lang="en-GB" altLang="en-US" sz="2800" dirty="0">
                <a:latin typeface="Georgia" panose="02040502050405020303" pitchFamily="18" charset="0"/>
              </a:rPr>
              <a:t>Ice breaker activities</a:t>
            </a:r>
          </a:p>
          <a:p>
            <a:pPr marL="0" indent="0" eaLnBrk="1" hangingPunct="1">
              <a:buNone/>
            </a:pPr>
            <a:endParaRPr lang="en-GB" altLang="en-US" sz="1600" dirty="0">
              <a:latin typeface="Georgia" panose="02040502050405020303" pitchFamily="18" charset="0"/>
            </a:endParaRPr>
          </a:p>
          <a:p>
            <a:pPr eaLnBrk="1" hangingPunct="1"/>
            <a:r>
              <a:rPr lang="en-GB" altLang="en-US" sz="2800" dirty="0">
                <a:latin typeface="Georgia" panose="02040502050405020303" pitchFamily="18" charset="0"/>
              </a:rPr>
              <a:t>Kick start the process of getting to know classmates and teacher(s)</a:t>
            </a:r>
            <a:r>
              <a:rPr lang="en-GB" altLang="en-US" sz="2800" dirty="0"/>
              <a:t> 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22"/>
    </mc:Choice>
    <mc:Fallback xmlns="">
      <p:transition spd="slow" advTm="20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468313" y="4762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800" b="1" dirty="0">
                <a:solidFill>
                  <a:srgbClr val="800A26"/>
                </a:solidFill>
                <a:latin typeface="Comic Sans MS" panose="030F0702030302020204" pitchFamily="66" charset="0"/>
              </a:rPr>
              <a:t>Induction Process 3</a:t>
            </a: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323850" y="1773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b="1" dirty="0">
                <a:latin typeface="Comic Sans MS" panose="030F0702030302020204" pitchFamily="66" charset="0"/>
              </a:rPr>
              <a:t>Induction Presentation</a:t>
            </a:r>
            <a:endParaRPr lang="en-GB" altLang="en-US" b="1" baseline="30000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en-GB" altLang="en-US" sz="1600" b="1" dirty="0">
              <a:latin typeface="Comic Sans MS" panose="030F0702030302020204" pitchFamily="66" charset="0"/>
            </a:endParaRPr>
          </a:p>
          <a:p>
            <a:pPr eaLnBrk="1" hangingPunct="1"/>
            <a:r>
              <a:rPr lang="en-GB" altLang="en-US" sz="2800" dirty="0">
                <a:latin typeface="Georgia" panose="02040502050405020303" pitchFamily="18" charset="0"/>
              </a:rPr>
              <a:t>Provide details for parents/guardians and students regarding the processes involved in CLC. </a:t>
            </a:r>
          </a:p>
          <a:p>
            <a:pPr eaLnBrk="1" hangingPunct="1">
              <a:buFontTx/>
              <a:buNone/>
            </a:pPr>
            <a:endParaRPr lang="en-GB" altLang="en-US" sz="2800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en-GB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58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pPr marL="469900" indent="-469900" eaLnBrk="1" hangingPunct="1">
              <a:lnSpc>
                <a:spcPct val="9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Students</a:t>
            </a:r>
          </a:p>
          <a:p>
            <a:pPr marL="469900" indent="-469900" eaLnBrk="1" hangingPunct="1">
              <a:lnSpc>
                <a:spcPct val="90000"/>
              </a:lnSpc>
            </a:pPr>
            <a:endParaRPr lang="en-GB" altLang="en-US" sz="1400" dirty="0">
              <a:latin typeface="Georgia" panose="02040502050405020303" pitchFamily="18" charset="0"/>
            </a:endParaRPr>
          </a:p>
          <a:p>
            <a:pPr marL="469900" indent="-469900" eaLnBrk="1" hangingPunct="1">
              <a:lnSpc>
                <a:spcPct val="9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Parents/guardians</a:t>
            </a:r>
          </a:p>
          <a:p>
            <a:pPr marL="469900" indent="-469900" eaLnBrk="1" hangingPunct="1">
              <a:lnSpc>
                <a:spcPct val="90000"/>
              </a:lnSpc>
            </a:pPr>
            <a:endParaRPr lang="en-GB" altLang="en-US" sz="1400" dirty="0">
              <a:latin typeface="Georgia" panose="02040502050405020303" pitchFamily="18" charset="0"/>
            </a:endParaRPr>
          </a:p>
          <a:p>
            <a:pPr marL="469900" indent="-469900" eaLnBrk="1" hangingPunct="1">
              <a:lnSpc>
                <a:spcPct val="9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Subject Teachers</a:t>
            </a:r>
          </a:p>
          <a:p>
            <a:pPr marL="469900" indent="-469900" eaLnBrk="1" hangingPunct="1">
              <a:lnSpc>
                <a:spcPct val="90000"/>
              </a:lnSpc>
            </a:pPr>
            <a:endParaRPr lang="en-GB" altLang="en-US" sz="1400" dirty="0">
              <a:latin typeface="Georgia" panose="02040502050405020303" pitchFamily="18" charset="0"/>
            </a:endParaRPr>
          </a:p>
          <a:p>
            <a:pPr marL="469900" indent="-469900" eaLnBrk="1" hangingPunct="1">
              <a:lnSpc>
                <a:spcPct val="9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CLC Coordinators</a:t>
            </a:r>
          </a:p>
          <a:p>
            <a:pPr marL="469900" indent="-469900" eaLnBrk="1" hangingPunct="1">
              <a:lnSpc>
                <a:spcPct val="90000"/>
              </a:lnSpc>
            </a:pPr>
            <a:endParaRPr lang="en-GB" altLang="en-US" sz="1400" dirty="0">
              <a:latin typeface="Georgia" panose="02040502050405020303" pitchFamily="18" charset="0"/>
            </a:endParaRPr>
          </a:p>
          <a:p>
            <a:pPr marL="469900" indent="-469900" eaLnBrk="1" hangingPunct="1">
              <a:lnSpc>
                <a:spcPct val="9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Child Protection Officers</a:t>
            </a:r>
          </a:p>
          <a:p>
            <a:pPr marL="469900" indent="-469900" eaLnBrk="1" hangingPunct="1">
              <a:lnSpc>
                <a:spcPct val="90000"/>
              </a:lnSpc>
            </a:pPr>
            <a:endParaRPr lang="en-GB" altLang="en-US" sz="1400" dirty="0">
              <a:latin typeface="Georgia" panose="02040502050405020303" pitchFamily="18" charset="0"/>
            </a:endParaRPr>
          </a:p>
          <a:p>
            <a:pPr marL="469900" indent="-469900" eaLnBrk="1" hangingPunct="1">
              <a:lnSpc>
                <a:spcPct val="9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Principals</a:t>
            </a:r>
          </a:p>
          <a:p>
            <a:pPr marL="469900" indent="-469900" eaLnBrk="1" hangingPunct="1">
              <a:lnSpc>
                <a:spcPct val="90000"/>
              </a:lnSpc>
            </a:pPr>
            <a:endParaRPr lang="en-GB" altLang="en-US" sz="1400" dirty="0">
              <a:latin typeface="Georgia" panose="02040502050405020303" pitchFamily="18" charset="0"/>
            </a:endParaRPr>
          </a:p>
          <a:p>
            <a:pPr marL="469900" indent="-469900" eaLnBrk="1" hangingPunct="1">
              <a:lnSpc>
                <a:spcPct val="9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Mrs Baird (external CLC Coordinator)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en-US" sz="2800" dirty="0">
              <a:latin typeface="Comic Sans MS" panose="030F0702030302020204" pitchFamily="66" charset="0"/>
            </a:endParaRP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endParaRPr lang="en-GB" altLang="en-US" dirty="0">
              <a:latin typeface="Comic Sans MS" panose="030F0702030302020204" pitchFamily="66" charset="0"/>
            </a:endParaRP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endParaRPr lang="en-GB" altLang="en-US" dirty="0">
              <a:latin typeface="Comic Sans MS" panose="030F0702030302020204" pitchFamily="66" charset="0"/>
            </a:endParaRP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endParaRPr lang="en-GB" altLang="en-US" dirty="0">
              <a:latin typeface="Comic Sans MS" panose="030F0702030302020204" pitchFamily="66" charset="0"/>
            </a:endParaRP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323850" y="4762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800A26"/>
                </a:solidFill>
                <a:latin typeface="Comic Sans MS" panose="030F0702030302020204" pitchFamily="66" charset="0"/>
              </a:rPr>
              <a:t>People</a:t>
            </a:r>
            <a:r>
              <a:rPr lang="en-GB" altLang="en-US" sz="4000" b="1">
                <a:solidFill>
                  <a:srgbClr val="800A26"/>
                </a:solidFill>
                <a:latin typeface="Comic Sans MS" panose="030F0702030302020204" pitchFamily="66" charset="0"/>
              </a:rPr>
              <a:t> involved in CLC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48"/>
    </mc:Choice>
    <mc:Fallback xmlns="">
      <p:transition spd="slow" advTm="31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5288" y="1268413"/>
            <a:ext cx="8229600" cy="5113337"/>
          </a:xfrm>
        </p:spPr>
        <p:txBody>
          <a:bodyPr/>
          <a:lstStyle/>
          <a:p>
            <a:pPr marL="469900" indent="-469900" eaLnBrk="1" hangingPunct="1"/>
            <a:endParaRPr lang="en-GB" altLang="en-US" sz="2000" dirty="0">
              <a:latin typeface="Georgia" panose="02040502050405020303" pitchFamily="18" charset="0"/>
            </a:endParaRPr>
          </a:p>
          <a:p>
            <a:pPr marL="469900" indent="-469900" eaLnBrk="1" hangingPunct="1"/>
            <a:r>
              <a:rPr lang="en-GB" altLang="en-US" sz="2800" dirty="0">
                <a:latin typeface="Georgia" panose="02040502050405020303" pitchFamily="18" charset="0"/>
              </a:rPr>
              <a:t>Adhere to terms of their student contract</a:t>
            </a:r>
          </a:p>
          <a:p>
            <a:pPr marL="469900" indent="-469900" eaLnBrk="1" hangingPunct="1"/>
            <a:endParaRPr lang="en-GB" altLang="en-US" sz="1600" dirty="0">
              <a:latin typeface="Georgia" panose="02040502050405020303" pitchFamily="18" charset="0"/>
            </a:endParaRPr>
          </a:p>
          <a:p>
            <a:pPr marL="469900" indent="-469900" eaLnBrk="1" hangingPunct="1"/>
            <a:r>
              <a:rPr lang="en-GB" altLang="en-US" sz="2800" dirty="0">
                <a:latin typeface="Georgia" panose="02040502050405020303" pitchFamily="18" charset="0"/>
              </a:rPr>
              <a:t>Good attendance – greater than 95% is expected</a:t>
            </a:r>
          </a:p>
          <a:p>
            <a:pPr marL="469900" indent="-469900" eaLnBrk="1" hangingPunct="1"/>
            <a:endParaRPr lang="en-GB" altLang="en-US" sz="1600" dirty="0">
              <a:latin typeface="Georgia" panose="02040502050405020303" pitchFamily="18" charset="0"/>
            </a:endParaRPr>
          </a:p>
          <a:p>
            <a:pPr marL="469900" indent="-469900" eaLnBrk="1" hangingPunct="1"/>
            <a:r>
              <a:rPr lang="en-GB" altLang="en-US" sz="2800" dirty="0">
                <a:latin typeface="Georgia" panose="02040502050405020303" pitchFamily="18" charset="0"/>
              </a:rPr>
              <a:t>Comply with deadlines and work hard towards their goal</a:t>
            </a:r>
          </a:p>
          <a:p>
            <a:pPr marL="469900" indent="-469900" eaLnBrk="1" hangingPunct="1"/>
            <a:endParaRPr lang="en-GB" altLang="en-US" sz="1600" dirty="0">
              <a:latin typeface="Georgia" panose="02040502050405020303" pitchFamily="18" charset="0"/>
            </a:endParaRPr>
          </a:p>
          <a:p>
            <a:pPr marL="469900" indent="-469900" eaLnBrk="1" hangingPunct="1"/>
            <a:r>
              <a:rPr lang="en-GB" altLang="en-US" sz="2800" dirty="0">
                <a:latin typeface="Georgia" panose="02040502050405020303" pitchFamily="18" charset="0"/>
              </a:rPr>
              <a:t>Ask for help no matter what the issue</a:t>
            </a:r>
          </a:p>
          <a:p>
            <a:pPr marL="469900" indent="-469900" eaLnBrk="1" hangingPunct="1"/>
            <a:endParaRPr lang="en-GB" altLang="en-US" sz="1600" dirty="0">
              <a:latin typeface="Georgia" panose="02040502050405020303" pitchFamily="18" charset="0"/>
            </a:endParaRPr>
          </a:p>
          <a:p>
            <a:pPr marL="469900" indent="-469900" eaLnBrk="1" hangingPunct="1"/>
            <a:r>
              <a:rPr lang="en-GB" altLang="en-US" sz="2800" dirty="0">
                <a:latin typeface="Georgia" panose="02040502050405020303" pitchFamily="18" charset="0"/>
              </a:rPr>
              <a:t>Arrive for taxis and to all classes in good time</a:t>
            </a:r>
          </a:p>
          <a:p>
            <a:pPr marL="469900" indent="-469900" eaLnBrk="1" hangingPunct="1">
              <a:buFontTx/>
              <a:buNone/>
            </a:pPr>
            <a:endParaRPr lang="en-GB" altLang="en-US" sz="2400" dirty="0">
              <a:latin typeface="Georgia" panose="02040502050405020303" pitchFamily="18" charset="0"/>
            </a:endParaRPr>
          </a:p>
          <a:p>
            <a:pPr marL="469900" indent="-469900" eaLnBrk="1" hangingPunct="1"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800A26"/>
                </a:solidFill>
                <a:latin typeface="Comic Sans MS" panose="030F0702030302020204" pitchFamily="66" charset="0"/>
              </a:rPr>
              <a:t>Students</a:t>
            </a:r>
            <a:endParaRPr lang="en-GB" altLang="en-US" sz="4800" b="1">
              <a:solidFill>
                <a:srgbClr val="800A26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41"/>
    </mc:Choice>
    <mc:Fallback xmlns="">
      <p:transition spd="slow" advTm="132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850" y="1268413"/>
            <a:ext cx="8496300" cy="5589587"/>
          </a:xfrm>
        </p:spPr>
        <p:txBody>
          <a:bodyPr/>
          <a:lstStyle/>
          <a:p>
            <a:pPr marL="469900" indent="-469900" eaLnBrk="1" hangingPunct="1"/>
            <a:r>
              <a:rPr lang="en-GB" altLang="en-US" sz="2800" dirty="0">
                <a:latin typeface="Georgia" panose="02040502050405020303" pitchFamily="18" charset="0"/>
              </a:rPr>
              <a:t>Your role is vital</a:t>
            </a:r>
          </a:p>
          <a:p>
            <a:pPr marL="469900" indent="-469900" eaLnBrk="1" hangingPunct="1"/>
            <a:endParaRPr lang="en-GB" altLang="en-US" sz="1600" dirty="0">
              <a:latin typeface="Georgia" panose="02040502050405020303" pitchFamily="18" charset="0"/>
            </a:endParaRPr>
          </a:p>
          <a:p>
            <a:pPr marL="469900" indent="-469900" eaLnBrk="1" hangingPunct="1"/>
            <a:r>
              <a:rPr lang="en-GB" altLang="en-US" sz="2800" dirty="0">
                <a:latin typeface="Georgia" panose="02040502050405020303" pitchFamily="18" charset="0"/>
              </a:rPr>
              <a:t>Please encourage your son/daughter to work hard at their academic studies</a:t>
            </a:r>
          </a:p>
          <a:p>
            <a:pPr marL="469900" indent="-469900" eaLnBrk="1" hangingPunct="1"/>
            <a:endParaRPr lang="en-GB" altLang="en-US" sz="1600" dirty="0">
              <a:latin typeface="Georgia" panose="02040502050405020303" pitchFamily="18" charset="0"/>
            </a:endParaRPr>
          </a:p>
          <a:p>
            <a:pPr marL="469900" indent="-469900" eaLnBrk="1" hangingPunct="1"/>
            <a:r>
              <a:rPr lang="en-GB" altLang="en-US" sz="2800" dirty="0">
                <a:latin typeface="Georgia" panose="02040502050405020303" pitchFamily="18" charset="0"/>
              </a:rPr>
              <a:t>Attend Parent Interviews in your child's host school</a:t>
            </a:r>
          </a:p>
          <a:p>
            <a:pPr marL="469900" indent="-469900" eaLnBrk="1" hangingPunct="1"/>
            <a:endParaRPr lang="en-GB" altLang="en-US" sz="1600" dirty="0">
              <a:latin typeface="Georgia" panose="02040502050405020303" pitchFamily="18" charset="0"/>
            </a:endParaRPr>
          </a:p>
          <a:p>
            <a:pPr marL="469900" indent="-469900" eaLnBrk="1" hangingPunct="1"/>
            <a:r>
              <a:rPr lang="en-GB" altLang="en-US" sz="2800" dirty="0">
                <a:latin typeface="Georgia" panose="02040502050405020303" pitchFamily="18" charset="0"/>
              </a:rPr>
              <a:t>If issues arise it is essential you communicate with CLC coordinators / Year Teams in your daughter/son’s </a:t>
            </a:r>
            <a:r>
              <a:rPr lang="en-GB" altLang="en-US" sz="2800" b="1" u="sng" dirty="0">
                <a:latin typeface="Georgia" panose="02040502050405020303" pitchFamily="18" charset="0"/>
              </a:rPr>
              <a:t>own</a:t>
            </a:r>
            <a:r>
              <a:rPr lang="en-GB" altLang="en-US" sz="2800" dirty="0">
                <a:latin typeface="Georgia" panose="02040502050405020303" pitchFamily="18" charset="0"/>
              </a:rPr>
              <a:t> school</a:t>
            </a:r>
          </a:p>
          <a:p>
            <a:pPr marL="469900" indent="-469900" eaLnBrk="1" hangingPunct="1">
              <a:buFontTx/>
              <a:buNone/>
            </a:pPr>
            <a:endParaRPr lang="en-GB" altLang="en-US" sz="1600" dirty="0">
              <a:latin typeface="Georgia" panose="02040502050405020303" pitchFamily="18" charset="0"/>
            </a:endParaRPr>
          </a:p>
          <a:p>
            <a:pPr marL="469900" indent="-469900" eaLnBrk="1" hangingPunct="1">
              <a:buFontTx/>
              <a:buNone/>
            </a:pPr>
            <a:endParaRPr lang="en-GB" altLang="en-US" dirty="0">
              <a:latin typeface="Comic Sans MS" panose="030F0702030302020204" pitchFamily="66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468313" y="404813"/>
            <a:ext cx="82296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800A26"/>
                </a:solidFill>
                <a:latin typeface="Comic Sans MS" panose="030F0702030302020204" pitchFamily="66" charset="0"/>
              </a:rPr>
              <a:t>Parents</a:t>
            </a:r>
            <a:r>
              <a:rPr lang="en-GB" altLang="en-US" sz="4400" b="1">
                <a:solidFill>
                  <a:srgbClr val="800A26"/>
                </a:solidFill>
                <a:latin typeface="Comic Sans MS" panose="030F0702030302020204" pitchFamily="66" charset="0"/>
              </a:rPr>
              <a:t> or Guardians</a:t>
            </a:r>
            <a:endParaRPr lang="en-GB" altLang="en-US" sz="4000" b="1">
              <a:solidFill>
                <a:srgbClr val="800A26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19"/>
    </mc:Choice>
    <mc:Fallback xmlns="">
      <p:transition spd="slow" advTm="64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469900" indent="-469900" eaLnBrk="1" hangingPunct="1">
              <a:lnSpc>
                <a:spcPct val="8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Teaching to agreed examination boards /specifications  </a:t>
            </a:r>
          </a:p>
          <a:p>
            <a:pPr marL="469900" indent="-469900" eaLnBrk="1" hangingPunct="1">
              <a:lnSpc>
                <a:spcPct val="80000"/>
              </a:lnSpc>
            </a:pPr>
            <a:endParaRPr lang="en-GB" altLang="en-US" sz="1600" dirty="0">
              <a:latin typeface="Georgia" panose="02040502050405020303" pitchFamily="18" charset="0"/>
            </a:endParaRPr>
          </a:p>
          <a:p>
            <a:pPr marL="469900" indent="-469900" eaLnBrk="1" hangingPunct="1">
              <a:lnSpc>
                <a:spcPct val="8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Homework, coursework and portfolio completion</a:t>
            </a:r>
          </a:p>
          <a:p>
            <a:pPr marL="469900" indent="-469900" eaLnBrk="1" hangingPunct="1">
              <a:lnSpc>
                <a:spcPct val="80000"/>
              </a:lnSpc>
              <a:buFontTx/>
              <a:buNone/>
            </a:pPr>
            <a:endParaRPr lang="en-GB" altLang="en-US" sz="1600" dirty="0">
              <a:latin typeface="Georgia" panose="02040502050405020303" pitchFamily="18" charset="0"/>
            </a:endParaRPr>
          </a:p>
          <a:p>
            <a:pPr marL="469900" indent="-469900" eaLnBrk="1" hangingPunct="1">
              <a:lnSpc>
                <a:spcPct val="8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Monitor, track and set targets for student progress</a:t>
            </a:r>
          </a:p>
          <a:p>
            <a:pPr marL="469900" indent="-469900" eaLnBrk="1" hangingPunct="1">
              <a:lnSpc>
                <a:spcPct val="80000"/>
              </a:lnSpc>
              <a:buFontTx/>
              <a:buNone/>
            </a:pPr>
            <a:endParaRPr lang="en-GB" altLang="en-US" sz="1600" dirty="0">
              <a:latin typeface="Georgia" panose="02040502050405020303" pitchFamily="18" charset="0"/>
            </a:endParaRPr>
          </a:p>
          <a:p>
            <a:pPr marL="469900" indent="-469900" eaLnBrk="1" hangingPunct="1">
              <a:lnSpc>
                <a:spcPct val="8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Provide feedback to student and parents via parents’ evenings and reports (Spring Term)</a:t>
            </a:r>
          </a:p>
          <a:p>
            <a:pPr marL="469900" indent="-469900" eaLnBrk="1" hangingPunct="1">
              <a:lnSpc>
                <a:spcPct val="80000"/>
              </a:lnSpc>
              <a:buFontTx/>
              <a:buNone/>
            </a:pPr>
            <a:endParaRPr lang="en-GB" altLang="en-US" sz="1600" dirty="0">
              <a:latin typeface="Georgia" panose="02040502050405020303" pitchFamily="18" charset="0"/>
            </a:endParaRPr>
          </a:p>
          <a:p>
            <a:pPr marL="469900" indent="-469900" eaLnBrk="1" hangingPunct="1">
              <a:lnSpc>
                <a:spcPct val="80000"/>
              </a:lnSpc>
            </a:pPr>
            <a:r>
              <a:rPr lang="en-GB" altLang="en-US" sz="2800" dirty="0">
                <a:latin typeface="Georgia" panose="02040502050405020303" pitchFamily="18" charset="0"/>
              </a:rPr>
              <a:t>Liaise with CLC Coordinator</a:t>
            </a:r>
          </a:p>
          <a:p>
            <a:pPr marL="469900" indent="-469900" eaLnBrk="1" hangingPunct="1">
              <a:lnSpc>
                <a:spcPct val="80000"/>
              </a:lnSpc>
              <a:buFontTx/>
              <a:buNone/>
            </a:pPr>
            <a:endParaRPr lang="en-GB" altLang="en-US" sz="3000" dirty="0">
              <a:latin typeface="Georgia" panose="02040502050405020303" pitchFamily="18" charset="0"/>
            </a:endParaRP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468313" y="404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800A26"/>
                </a:solidFill>
                <a:latin typeface="Comic Sans MS" panose="030F0702030302020204" pitchFamily="66" charset="0"/>
              </a:rPr>
              <a:t>Subject</a:t>
            </a:r>
            <a:r>
              <a:rPr lang="en-GB" altLang="en-US" sz="4400" b="1">
                <a:solidFill>
                  <a:srgbClr val="800A26"/>
                </a:solidFill>
                <a:latin typeface="Comic Sans MS" panose="030F0702030302020204" pitchFamily="66" charset="0"/>
              </a:rPr>
              <a:t> Teachers</a:t>
            </a:r>
            <a:endParaRPr lang="en-GB" altLang="en-US" sz="4000" b="1">
              <a:solidFill>
                <a:srgbClr val="800A26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0"/>
    </mc:Choice>
    <mc:Fallback xmlns="">
      <p:transition spd="slow" advTm="69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702</Words>
  <Application>Microsoft Office PowerPoint</Application>
  <PresentationFormat>On-screen Show (4:3)</PresentationFormat>
  <Paragraphs>179</Paragraphs>
  <Slides>19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Comic Sans MS</vt:lpstr>
      <vt:lpstr>Georgia</vt:lpstr>
      <vt:lpstr>logo</vt:lpstr>
      <vt:lpstr>Wingdings</vt:lpstr>
      <vt:lpstr>Default Design</vt:lpstr>
      <vt:lpstr>CLC</vt:lpstr>
      <vt:lpstr>PowerPoint Presentation</vt:lpstr>
      <vt:lpstr>Induction Process 1</vt:lpstr>
      <vt:lpstr>Induction Process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Transport arrangements in practice</vt:lpstr>
      <vt:lpstr>Transport arrangements in practice</vt:lpstr>
      <vt:lpstr>Transport arrangements in practice</vt:lpstr>
      <vt:lpstr>PowerPoint Presentation</vt:lpstr>
      <vt:lpstr>PowerPoint Presentation</vt:lpstr>
      <vt:lpstr>Other queries</vt:lpstr>
      <vt:lpstr>Questions?</vt:lpstr>
    </vt:vector>
  </TitlesOfParts>
  <Company>RM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jmcclean684</dc:creator>
  <cp:lastModifiedBy>Ronan Cullen</cp:lastModifiedBy>
  <cp:revision>92</cp:revision>
  <cp:lastPrinted>2020-08-25T10:17:13Z</cp:lastPrinted>
  <dcterms:created xsi:type="dcterms:W3CDTF">2013-09-01T21:31:14Z</dcterms:created>
  <dcterms:modified xsi:type="dcterms:W3CDTF">2021-08-26T11:06:46Z</dcterms:modified>
</cp:coreProperties>
</file>